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sldIdLst>
    <p:sldId id="573" r:id="rId2"/>
    <p:sldId id="791" r:id="rId3"/>
    <p:sldId id="803" r:id="rId4"/>
    <p:sldId id="802" r:id="rId5"/>
    <p:sldId id="804" r:id="rId6"/>
    <p:sldId id="801" r:id="rId7"/>
    <p:sldId id="632" r:id="rId8"/>
    <p:sldId id="652" r:id="rId9"/>
    <p:sldId id="718" r:id="rId10"/>
    <p:sldId id="795" r:id="rId11"/>
    <p:sldId id="725" r:id="rId12"/>
    <p:sldId id="796" r:id="rId13"/>
    <p:sldId id="785" r:id="rId14"/>
    <p:sldId id="805" r:id="rId15"/>
    <p:sldId id="677" r:id="rId16"/>
    <p:sldId id="678" r:id="rId17"/>
    <p:sldId id="719" r:id="rId18"/>
    <p:sldId id="734" r:id="rId19"/>
    <p:sldId id="798" r:id="rId20"/>
    <p:sldId id="799" r:id="rId21"/>
    <p:sldId id="764" r:id="rId22"/>
    <p:sldId id="806" r:id="rId23"/>
    <p:sldId id="80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17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9C1-CF20-7AB5-551B-3C005243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0F8773-AAC4-5524-9936-3FD2B3F71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C78A-7674-271F-AF76-08B63AA9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DBC17F-1068-D2CF-8405-DED708CE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0FC1-1B3E-D342-521F-9DCB3E50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E54C8-AF4C-2137-4A21-A63766FA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3F01A5-926E-C791-1F86-E8EAB09C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941ADD-510A-07EC-8C8E-626005FFF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7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456E-E34D-C659-2B8A-EB7BC67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FFEB5F-445C-18BD-1AEA-9C0F98CF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B9AE5A-E935-A63A-D0B3-FE4A152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C4B53-10BA-2341-850B-B70FCC3D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22E9-22FA-A1CA-321B-54C59D8C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9BBA30-11F7-3E8E-CEDE-E44FF588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221F17-8890-437C-3B2F-64CC0DFF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27A979-5D2F-C666-A9CB-9E454A815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22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E802-532F-D098-8F9F-90D625F8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488C02-ABAE-B1AE-9918-7E5373C1A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F30803-8C6D-77D0-28D3-A2E952E8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0E89C3-E369-23C5-F403-23A1D651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FEF9-0205-4710-648F-1F550332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260D-C8F4-3B82-0A2D-5415165A0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8B1A2-AFEE-EFEA-A03F-429EA1B6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8F46D-91EA-C879-713A-B31E681D0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9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AVNRT project: recap of results</a:t>
            </a:r>
          </a:p>
          <a:p>
            <a:r>
              <a:rPr lang="en-US" sz="440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7241-2E25-B57F-3779-A8EFC4CB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06885-7A5A-BF89-E219-18C4461C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TM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221E5B-16B6-BABC-5110-911DECFB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7D0008D-1CEC-B61F-A6E2-CA246A75008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5BA9350-9F19-5E91-F60A-B7608208CDF6}"/>
              </a:ext>
            </a:extLst>
          </p:cNvPr>
          <p:cNvGrpSpPr>
            <a:grpSpLocks/>
          </p:cNvGrpSpPr>
          <p:nvPr/>
        </p:nvGrpSpPr>
        <p:grpSpPr>
          <a:xfrm>
            <a:off x="2564572" y="1470495"/>
            <a:ext cx="6452715" cy="4839902"/>
            <a:chOff x="1200859" y="1478082"/>
            <a:chExt cx="6452715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7AEBDA2-FCBE-F7DF-ECB8-4D38D1E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5773194-A5AE-5798-7A62-96BEE949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1796C95-E584-3AAF-255D-1BE47A5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D53B2A7-F747-21BA-C11A-B1187483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71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 by analysing Shor time Fourier Transformation.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were defined: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  <a:endParaRPr lang="en-GB" sz="700" dirty="0"/>
              </a:p>
              <a:p>
                <a:pPr marL="0" indent="0">
                  <a:buNone/>
                </a:pPr>
                <a:r>
                  <a:rPr lang="en-GB" sz="1100" b="1" dirty="0"/>
                  <a:t>Average power</a:t>
                </a:r>
                <a:r>
                  <a:rPr lang="en-GB" sz="1100" dirty="0"/>
                  <a:t> was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noProof="0" dirty="0" err="1">
                <a:solidFill>
                  <a:srgbClr val="002060"/>
                </a:solidFill>
              </a:rPr>
              <a:t>avg</a:t>
            </a:r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C0B8-459A-E56D-9ECC-78C8C588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527C5-4952-F768-A7A3-17313E85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03941-D02E-E63A-51A5-98FE9A21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0AE7971-03ED-D416-FABA-4F2D498249D0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7293522-E67A-20BC-23D1-1E376CE886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B79B7B-21F0-C47E-2C40-8719648525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A4F2A55-6004-5C2B-3EFC-0C4D2F7691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C9C7CC5-DFA1-F5D9-F741-19F853932D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BAD1FCB-9FD6-8FA8-601D-BF54693CE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2BD8B2F-008E-7F88-13BF-E70CB0567B1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27152C2-B2C6-C2B5-6112-78AED46F217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19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1680" y="1530210"/>
            <a:ext cx="5532120" cy="4720501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E04909-572B-162B-FC4F-93D9E60BEB3E}"/>
              </a:ext>
            </a:extLst>
          </p:cNvPr>
          <p:cNvSpPr/>
          <p:nvPr/>
        </p:nvSpPr>
        <p:spPr>
          <a:xfrm>
            <a:off x="6355080" y="1530210"/>
            <a:ext cx="2468880" cy="2346846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6C44DA-7D25-C035-3773-6960B02838A7}"/>
              </a:ext>
            </a:extLst>
          </p:cNvPr>
          <p:cNvSpPr/>
          <p:nvPr/>
        </p:nvSpPr>
        <p:spPr>
          <a:xfrm>
            <a:off x="8823960" y="3869817"/>
            <a:ext cx="448056" cy="420243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C884E7E-D539-8EA5-7351-01A3AE709EC3}"/>
              </a:ext>
            </a:extLst>
          </p:cNvPr>
          <p:cNvSpPr/>
          <p:nvPr/>
        </p:nvSpPr>
        <p:spPr>
          <a:xfrm>
            <a:off x="9259824" y="4290060"/>
            <a:ext cx="1432560" cy="1275588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4DD7-C24C-34AD-AE0C-A7036C0F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F5742-A7A6-EC46-E576-50DD165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43DA1-2BB4-8906-7483-2B77F0AF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E7FD7-557F-AC35-FEB2-26EAD427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489088" y="4071380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276738" y="4032106"/>
            <a:ext cx="3712445" cy="1958959"/>
            <a:chOff x="2276738" y="4032106"/>
            <a:chExt cx="3712445" cy="195895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4588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276738" y="4363988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3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276738" y="4051743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125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Four</a:t>
            </a:r>
            <a:r>
              <a:rPr lang="en-US" sz="160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Aim: assess if a KB classifier can meet the problem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48A5439-D81D-0F8F-C0FC-AE1F240741B3}"/>
              </a:ext>
            </a:extLst>
          </p:cNvPr>
          <p:cNvSpPr/>
          <p:nvPr/>
        </p:nvSpPr>
        <p:spPr>
          <a:xfrm>
            <a:off x="772541" y="2988450"/>
            <a:ext cx="3939771" cy="37335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/>
              <a:t>Feature extraction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E52E6C47-E6D4-B036-19B1-9F501B162126}"/>
              </a:ext>
            </a:extLst>
          </p:cNvPr>
          <p:cNvSpPr/>
          <p:nvPr/>
        </p:nvSpPr>
        <p:spPr>
          <a:xfrm>
            <a:off x="2620402" y="3421034"/>
            <a:ext cx="231753" cy="454288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F427C-5B45-FC03-5475-71504329397A}"/>
              </a:ext>
            </a:extLst>
          </p:cNvPr>
          <p:cNvGrpSpPr/>
          <p:nvPr/>
        </p:nvGrpSpPr>
        <p:grpSpPr>
          <a:xfrm>
            <a:off x="6168235" y="1923718"/>
            <a:ext cx="5777325" cy="3303392"/>
            <a:chOff x="269748" y="2697378"/>
            <a:chExt cx="6121400" cy="3808616"/>
          </a:xfrm>
        </p:grpSpPr>
        <p:pic>
          <p:nvPicPr>
            <p:cNvPr id="48" name="Immagine 4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978620A8-DABC-BA0F-D5A5-969BFCD3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9BA81248-FAA9-30CC-2EC9-71C9F0C90612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07CFD84B-5EA7-3DCB-3899-BD709803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6C350C5-F529-EC20-611D-1EB33DFC5711}"/>
              </a:ext>
            </a:extLst>
          </p:cNvPr>
          <p:cNvGrpSpPr/>
          <p:nvPr/>
        </p:nvGrpSpPr>
        <p:grpSpPr>
          <a:xfrm>
            <a:off x="6168235" y="1938503"/>
            <a:ext cx="5777325" cy="3303392"/>
            <a:chOff x="269748" y="2697378"/>
            <a:chExt cx="6121400" cy="3808616"/>
          </a:xfrm>
        </p:grpSpPr>
        <p:pic>
          <p:nvPicPr>
            <p:cNvPr id="61" name="Immagine 6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67C2EAEB-8BF2-90C8-D7B9-8C3622AB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8CDE0E9-78F2-FEDE-1092-287B7DB106F1}"/>
                </a:ext>
              </a:extLst>
            </p:cNvPr>
            <p:cNvSpPr/>
            <p:nvPr/>
          </p:nvSpPr>
          <p:spPr>
            <a:xfrm>
              <a:off x="2062469" y="2870258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1F09C345-9C91-06B3-6AB6-E73C8D47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8686800" y="3824522"/>
            <a:ext cx="24384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162288" y="2881199"/>
            <a:ext cx="0" cy="1352594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8735569" y="3875322"/>
            <a:ext cx="146299" cy="14232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217902" y="2812966"/>
            <a:ext cx="146299" cy="14232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4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Comments on confusion matrix and metrics:</a:t>
            </a:r>
          </a:p>
          <a:p>
            <a:r>
              <a:rPr lang="en-US" sz="1600" dirty="0"/>
              <a:t>Indifferent signals have good performance</a:t>
            </a:r>
          </a:p>
          <a:p>
            <a:r>
              <a:rPr lang="en-US" sz="1600" dirty="0"/>
              <a:t>Effective signals suffer of bad precision but sufficient recall </a:t>
            </a:r>
          </a:p>
          <a:p>
            <a:r>
              <a:rPr lang="en-US" sz="1600" dirty="0"/>
              <a:t>Dangerous signals suffer of both low precision and recall</a:t>
            </a:r>
          </a:p>
          <a:p>
            <a:endParaRPr lang="en-US" sz="1600" dirty="0"/>
          </a:p>
          <a:p>
            <a:r>
              <a:rPr lang="en-US" sz="1600" dirty="0"/>
              <a:t>There are 44 indifferent signals recognized as dangerous (acceptable scenario) </a:t>
            </a:r>
          </a:p>
          <a:p>
            <a:r>
              <a:rPr lang="en-US" sz="1600" dirty="0"/>
              <a:t>There are 24 dangerous signals classified as indifferent (risky scenario)</a:t>
            </a:r>
          </a:p>
          <a:p>
            <a:r>
              <a:rPr lang="en-US" sz="1600" dirty="0"/>
              <a:t>There are 11 dangerous signals classified as effective (very critical scenario)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135289" y="2743310"/>
            <a:ext cx="2380311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B80FB1C-AA5F-FDD6-590F-F5C1FE57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7237337" y="1405676"/>
            <a:ext cx="3745956" cy="91543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9539575-1D28-D22D-C201-F5098640279F}"/>
              </a:ext>
            </a:extLst>
          </p:cNvPr>
          <p:cNvSpPr/>
          <p:nvPr/>
        </p:nvSpPr>
        <p:spPr>
          <a:xfrm>
            <a:off x="7738715" y="2530941"/>
            <a:ext cx="274320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Feature extraction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908" y="3201426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670" y="3135583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388" y="3113378"/>
            <a:ext cx="1149448" cy="10673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CF767-38A9-8235-860D-2B613F663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11411" r="18508" b="248"/>
          <a:stretch/>
        </p:blipFill>
        <p:spPr>
          <a:xfrm>
            <a:off x="7361670" y="4952796"/>
            <a:ext cx="1453896" cy="1327855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8564670" y="4384578"/>
            <a:ext cx="1091290" cy="3651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/>
              <a:t>LOPOCV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87878" y="1530210"/>
            <a:ext cx="4581920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Tree different machine learning models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Tree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simple and fully explainable, is similar to the knowledge-based approach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Multinomial</a:t>
            </a:r>
            <a:r>
              <a:rPr lang="en-US" sz="1200" dirty="0"/>
              <a:t>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: simple and interpretable, provides a probabilistic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Support</a:t>
            </a:r>
            <a:r>
              <a:rPr lang="en-US" sz="1200" dirty="0"/>
              <a:t> </a:t>
            </a:r>
            <a:r>
              <a:rPr lang="en-US" sz="1200" b="1" dirty="0"/>
              <a:t>vector</a:t>
            </a:r>
            <a:r>
              <a:rPr lang="en-US" sz="1200" dirty="0"/>
              <a:t> </a:t>
            </a:r>
            <a:r>
              <a:rPr lang="en-US" sz="1200" b="1" dirty="0"/>
              <a:t>machine</a:t>
            </a:r>
            <a:r>
              <a:rPr lang="en-US" sz="1200" dirty="0"/>
              <a:t> </a:t>
            </a:r>
            <a:r>
              <a:rPr lang="en-US" sz="1200" b="1" dirty="0"/>
              <a:t>classifier</a:t>
            </a:r>
            <a:r>
              <a:rPr lang="en-US" sz="1200" dirty="0"/>
              <a:t>: less simple and hardly interpretable, capture nonlinear relationships and separability of classes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Models were validated using Leave One Patient Out cross validation and classification metrics, together with feature importance, were computed.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Each model were first built onto the whole feature set, then reduced to the optimal feature subset (reported results)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694" y="4952796"/>
            <a:ext cx="2277093" cy="1229504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39E2636E-4473-563F-2DBF-3ACA831EDBB4}"/>
              </a:ext>
            </a:extLst>
          </p:cNvPr>
          <p:cNvSpPr/>
          <p:nvPr/>
        </p:nvSpPr>
        <p:spPr>
          <a:xfrm>
            <a:off x="9038694" y="23278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25FBBD05-0BD7-322A-D880-00AB58E73300}"/>
              </a:ext>
            </a:extLst>
          </p:cNvPr>
          <p:cNvSpPr/>
          <p:nvPr/>
        </p:nvSpPr>
        <p:spPr>
          <a:xfrm>
            <a:off x="9038694" y="2944304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9038694" y="4181683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273" y="1539587"/>
            <a:ext cx="3994743" cy="3169573"/>
          </a:xfrm>
          <a:prstGeom prst="rect">
            <a:avLst/>
          </a:prstGeom>
        </p:spPr>
      </p:pic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30978" r="1129" b="19294"/>
          <a:stretch/>
        </p:blipFill>
        <p:spPr>
          <a:xfrm>
            <a:off x="7985271" y="4748525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5944639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Indifferent signals have good performance</a:t>
            </a:r>
          </a:p>
          <a:p>
            <a:r>
              <a:rPr lang="en-US" sz="1400" dirty="0"/>
              <a:t>Effective signals suffer of bad precision and low recall</a:t>
            </a:r>
          </a:p>
          <a:p>
            <a:r>
              <a:rPr lang="en-US" sz="1400" dirty="0"/>
              <a:t>Dangerous signals suffer of both low precision and recall</a:t>
            </a:r>
          </a:p>
          <a:p>
            <a:endParaRPr lang="en-US" sz="1400" dirty="0"/>
          </a:p>
          <a:p>
            <a:r>
              <a:rPr lang="en-US" sz="1400" dirty="0"/>
              <a:t>There are still 83 effective signals recognized as indifferent </a:t>
            </a:r>
          </a:p>
          <a:p>
            <a:r>
              <a:rPr lang="en-US" sz="1400" dirty="0"/>
              <a:t>There are 30 indifferent signals recognized as dangerous (acceptable scenario) </a:t>
            </a:r>
          </a:p>
          <a:p>
            <a:r>
              <a:rPr lang="en-US" sz="1400" dirty="0"/>
              <a:t>There are 28 dangerous signals classified as indifferent (risky scenario)</a:t>
            </a:r>
          </a:p>
          <a:p>
            <a:r>
              <a:rPr lang="en-US" sz="1400" dirty="0"/>
              <a:t>There are 6 dangerous signals classified as effective (very critical scenario)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986264" cy="714088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Cross entropy impurity measure</a:t>
            </a:r>
          </a:p>
          <a:p>
            <a:r>
              <a:rPr lang="en-US" sz="1200" i="1" dirty="0"/>
              <a:t>Depth tuned on weighted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7440" y="1474931"/>
            <a:ext cx="3977689" cy="3222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0" r="19265" b="18839"/>
          <a:stretch/>
        </p:blipFill>
        <p:spPr>
          <a:xfrm>
            <a:off x="8076711" y="4704473"/>
            <a:ext cx="3180569" cy="1357191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6141144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Despite the higher number of effective and dangerous signals correctly identified, there are: </a:t>
            </a:r>
          </a:p>
          <a:p>
            <a:pPr lvl="1"/>
            <a:r>
              <a:rPr lang="en-US" sz="1400" dirty="0"/>
              <a:t>148 effective signals predicted as indifferent (as done by the knowledge-based classifier)</a:t>
            </a:r>
          </a:p>
          <a:p>
            <a:pPr lvl="1"/>
            <a:r>
              <a:rPr lang="en-US" sz="1400" dirty="0"/>
              <a:t>19 indifferent signals recognized as dangerous (acceptable)</a:t>
            </a:r>
          </a:p>
          <a:p>
            <a:pPr lvl="1"/>
            <a:r>
              <a:rPr lang="en-US" sz="1400" dirty="0"/>
              <a:t>94 dangerous signals recognized as indifferent (risky)</a:t>
            </a:r>
          </a:p>
          <a:p>
            <a:pPr lvl="1"/>
            <a:r>
              <a:rPr lang="en-US" sz="1400" dirty="0"/>
              <a:t>9 dangerous signals recognized as effective (unacceptable) </a:t>
            </a:r>
          </a:p>
          <a:p>
            <a:pPr lvl="1"/>
            <a:endParaRPr lang="en-US" sz="1000" dirty="0"/>
          </a:p>
          <a:p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Multinomial classification</a:t>
            </a:r>
          </a:p>
          <a:p>
            <a:r>
              <a:rPr lang="en-US" sz="1200" i="1" dirty="0"/>
              <a:t>1000 maximum iterations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624425"/>
            <a:ext cx="910251" cy="8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1600" dirty="0"/>
              <a:t>Feature correlation analysis</a:t>
            </a:r>
            <a:endParaRPr lang="en-US" sz="1200" dirty="0"/>
          </a:p>
          <a:p>
            <a:pPr lvl="1"/>
            <a:r>
              <a:rPr lang="en-US" sz="1600" dirty="0"/>
              <a:t>Knowledge based approach</a:t>
            </a:r>
          </a:p>
          <a:p>
            <a:pPr lvl="1"/>
            <a:r>
              <a:rPr lang="en-US" sz="1600" dirty="0"/>
              <a:t>Machine learning approach: tree - MLR - SVM</a:t>
            </a:r>
          </a:p>
          <a:p>
            <a:pPr lvl="1"/>
            <a:r>
              <a:rPr lang="en-US" sz="16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9" y="1485307"/>
            <a:ext cx="3970091" cy="32120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" t="28539" r="11888" b="19774"/>
          <a:stretch/>
        </p:blipFill>
        <p:spPr>
          <a:xfrm>
            <a:off x="7985271" y="4697332"/>
            <a:ext cx="3192368" cy="1365142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44" y="2872769"/>
            <a:ext cx="5944639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Comments on confusion matrix and metrics:</a:t>
            </a:r>
          </a:p>
          <a:p>
            <a:r>
              <a:rPr lang="en-US" sz="1400" dirty="0"/>
              <a:t>Performance overall improves:</a:t>
            </a:r>
          </a:p>
          <a:p>
            <a:pPr lvl="1"/>
            <a:r>
              <a:rPr lang="en-US" sz="1400" dirty="0"/>
              <a:t>Highest f1-score levels</a:t>
            </a:r>
          </a:p>
          <a:p>
            <a:pPr lvl="1"/>
            <a:r>
              <a:rPr lang="en-US" sz="1400" dirty="0"/>
              <a:t>Still a considerable number of misclassified signals into each class</a:t>
            </a:r>
          </a:p>
          <a:p>
            <a:r>
              <a:rPr lang="en-US" sz="1400" dirty="0"/>
              <a:t>Lowest number of dangerous signals classified as effective</a:t>
            </a:r>
          </a:p>
          <a:p>
            <a:endParaRPr lang="en-US" sz="14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841570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9202185" y="279009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999934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841570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9202185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9202185" y="357842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9982200" y="19735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3794760" cy="980093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963043" y="1777016"/>
            <a:ext cx="2697785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Gaussian kernel</a:t>
            </a:r>
          </a:p>
          <a:p>
            <a:r>
              <a:rPr lang="en-US" sz="1200" i="1" dirty="0"/>
              <a:t>C value tuned on f1-score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9999345" y="4920969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9999344" y="5848691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83270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Decisional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97" y="2134747"/>
            <a:ext cx="2954842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36693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444413" y="1550198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299351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34375"/>
            <a:ext cx="2894454" cy="2344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44413" y="4468925"/>
            <a:ext cx="227678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29168" r="-538" b="18604"/>
          <a:stretch/>
        </p:blipFill>
        <p:spPr>
          <a:xfrm>
            <a:off x="3444325" y="4433914"/>
            <a:ext cx="2182561" cy="9476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0" r="18391" b="18529"/>
          <a:stretch/>
        </p:blipFill>
        <p:spPr>
          <a:xfrm>
            <a:off x="6428039" y="4435988"/>
            <a:ext cx="2182561" cy="94670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31543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37542"/>
            <a:ext cx="2890429" cy="233851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9" r="12502" b="19526"/>
          <a:stretch/>
        </p:blipFill>
        <p:spPr>
          <a:xfrm>
            <a:off x="9411753" y="4433914"/>
            <a:ext cx="2182561" cy="940303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372569-084B-1E72-5667-7B2E9E56CFB0}"/>
              </a:ext>
            </a:extLst>
          </p:cNvPr>
          <p:cNvSpPr/>
          <p:nvPr/>
        </p:nvSpPr>
        <p:spPr>
          <a:xfrm>
            <a:off x="444413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Unsatisfactory performances overall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3633B7-A9A3-32F3-BA68-90F67AB4C9C9}"/>
              </a:ext>
            </a:extLst>
          </p:cNvPr>
          <p:cNvSpPr/>
          <p:nvPr/>
        </p:nvSpPr>
        <p:spPr>
          <a:xfrm>
            <a:off x="3475816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 and completely</a:t>
            </a:r>
            <a:r>
              <a:rPr lang="en-GB" sz="1000" noProof="0" dirty="0">
                <a:solidFill>
                  <a:schemeClr val="tx1"/>
                </a:solidFill>
              </a:rPr>
              <a:t> explainable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Improves KB performance, but there are still too many signals misclassified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35E717B-EF00-40D1-164B-E16B9A69D243}"/>
              </a:ext>
            </a:extLst>
          </p:cNvPr>
          <p:cNvSpPr/>
          <p:nvPr/>
        </p:nvSpPr>
        <p:spPr>
          <a:xfrm>
            <a:off x="6491897" y="5457486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Simple, </a:t>
            </a:r>
            <a:r>
              <a:rPr lang="en-GB" sz="1000" noProof="0" dirty="0">
                <a:solidFill>
                  <a:schemeClr val="tx1"/>
                </a:solidFill>
              </a:rPr>
              <a:t>explainable and probabilistic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Performs similarly to KB classifier, but </a:t>
            </a:r>
            <a:r>
              <a:rPr lang="en-GB" sz="1000" dirty="0">
                <a:solidFill>
                  <a:schemeClr val="tx1"/>
                </a:solidFill>
              </a:rPr>
              <a:t>metrics improves for effective and dangerous</a:t>
            </a:r>
            <a:endParaRPr lang="en-GB" sz="10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noProof="0" dirty="0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364641" y="5455299"/>
            <a:ext cx="2276783" cy="81529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</a:rPr>
              <a:t>Capture nonlinear relationships between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Hardly explainable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noProof="0" dirty="0">
                <a:solidFill>
                  <a:schemeClr val="tx1"/>
                </a:solidFill>
              </a:rPr>
              <a:t>Best performances overall</a:t>
            </a:r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EB5-5633-EDDB-69BC-31A96409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C4C9B-C72C-4C1C-8159-B98FE1BB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6BB38-1097-A883-8351-A88694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65DF9-A0B2-3CC4-B697-72D4D67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9564624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Feature extraction pipeline </a:t>
            </a:r>
            <a:r>
              <a:rPr lang="en-US" sz="1400" dirty="0"/>
              <a:t>defines three families of features:</a:t>
            </a:r>
          </a:p>
          <a:p>
            <a:r>
              <a:rPr lang="en-US" sz="1400" b="1" dirty="0"/>
              <a:t>Envelope features </a:t>
            </a:r>
            <a:r>
              <a:rPr lang="en-US" sz="1400" dirty="0"/>
              <a:t>(active areas of the signal):  These feature are the </a:t>
            </a:r>
            <a:r>
              <a:rPr lang="en-US" sz="1400" i="1" dirty="0"/>
              <a:t>most</a:t>
            </a:r>
            <a:r>
              <a:rPr lang="en-US" sz="1400" dirty="0"/>
              <a:t> </a:t>
            </a:r>
            <a:r>
              <a:rPr lang="en-US" sz="1400" i="1" dirty="0"/>
              <a:t>important</a:t>
            </a:r>
            <a:r>
              <a:rPr lang="en-US" sz="1400" dirty="0"/>
              <a:t> according to the feature importance of the models</a:t>
            </a:r>
          </a:p>
          <a:p>
            <a:r>
              <a:rPr lang="en-US" sz="1400" b="1" dirty="0"/>
              <a:t>Template matching </a:t>
            </a:r>
            <a:r>
              <a:rPr lang="en-US" sz="1400" dirty="0"/>
              <a:t>(signal morphology.): These features cover a </a:t>
            </a:r>
            <a:r>
              <a:rPr lang="en-US" sz="1400" i="1" dirty="0"/>
              <a:t>considerable</a:t>
            </a:r>
            <a:r>
              <a:rPr lang="en-US" sz="1400" dirty="0"/>
              <a:t> role in classification</a:t>
            </a:r>
          </a:p>
          <a:p>
            <a:r>
              <a:rPr lang="en-US" sz="1400" b="1" dirty="0"/>
              <a:t>STFT features</a:t>
            </a:r>
            <a:r>
              <a:rPr lang="en-US" sz="1400" dirty="0"/>
              <a:t> (average power across different frequency intervals): These features does </a:t>
            </a:r>
            <a:r>
              <a:rPr lang="en-US" sz="1400" i="1" dirty="0"/>
              <a:t>not</a:t>
            </a:r>
            <a:r>
              <a:rPr lang="en-US" sz="1400" dirty="0"/>
              <a:t> have a </a:t>
            </a:r>
            <a:r>
              <a:rPr lang="en-US" sz="1400" i="1" dirty="0"/>
              <a:t>considerable</a:t>
            </a:r>
            <a:r>
              <a:rPr lang="en-US" sz="1400" dirty="0"/>
              <a:t> impact on classification.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Classification</a:t>
            </a:r>
            <a:r>
              <a:rPr lang="en-US" sz="1400" dirty="0"/>
              <a:t> </a:t>
            </a:r>
            <a:r>
              <a:rPr lang="en-US" sz="1400" b="1" dirty="0"/>
              <a:t>phase</a:t>
            </a:r>
            <a:r>
              <a:rPr lang="en-US" sz="1400" dirty="0"/>
              <a:t> led to the following conclusions:</a:t>
            </a:r>
          </a:p>
          <a:p>
            <a:r>
              <a:rPr lang="en-US" sz="1400" b="1" dirty="0"/>
              <a:t>Knowledge-based</a:t>
            </a:r>
            <a:r>
              <a:rPr lang="en-US" sz="1400" dirty="0"/>
              <a:t> classifier is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sufficient</a:t>
            </a:r>
            <a:r>
              <a:rPr lang="en-US" sz="1400" dirty="0"/>
              <a:t> to address properly the problem of classification</a:t>
            </a:r>
          </a:p>
          <a:p>
            <a:r>
              <a:rPr lang="en-US" sz="1400" b="1" dirty="0"/>
              <a:t>MLR</a:t>
            </a:r>
            <a:r>
              <a:rPr lang="en-US" sz="1400" dirty="0"/>
              <a:t> model </a:t>
            </a:r>
            <a:r>
              <a:rPr lang="en-US" sz="1400" b="1" dirty="0"/>
              <a:t>suggest</a:t>
            </a:r>
            <a:r>
              <a:rPr lang="en-US" sz="1400" dirty="0"/>
              <a:t> that </a:t>
            </a:r>
            <a:r>
              <a:rPr lang="en-US" sz="1400" b="1" dirty="0"/>
              <a:t>relationships</a:t>
            </a:r>
            <a:r>
              <a:rPr lang="en-US" sz="1400" dirty="0"/>
              <a:t> between features are </a:t>
            </a:r>
            <a:r>
              <a:rPr lang="en-US" sz="1400" b="1" dirty="0"/>
              <a:t>complex</a:t>
            </a:r>
            <a:r>
              <a:rPr lang="en-US" sz="1400" dirty="0"/>
              <a:t> </a:t>
            </a:r>
            <a:r>
              <a:rPr lang="en-US" sz="1400" b="1" dirty="0"/>
              <a:t>and</a:t>
            </a:r>
            <a:r>
              <a:rPr lang="en-US" sz="1400" dirty="0"/>
              <a:t> </a:t>
            </a:r>
            <a:r>
              <a:rPr lang="en-US" sz="1400" b="1" dirty="0"/>
              <a:t>nonlinear</a:t>
            </a:r>
            <a:r>
              <a:rPr lang="en-US" sz="1400" dirty="0"/>
              <a:t>, especially the ones between indifferent and effective signals</a:t>
            </a:r>
          </a:p>
          <a:p>
            <a:r>
              <a:rPr lang="en-US" sz="1400" b="1" dirty="0"/>
              <a:t>Tree</a:t>
            </a:r>
            <a:r>
              <a:rPr lang="en-US" sz="1400" dirty="0"/>
              <a:t> classifier </a:t>
            </a:r>
            <a:r>
              <a:rPr lang="en-US" sz="1400" b="1" dirty="0"/>
              <a:t>outperforms</a:t>
            </a:r>
            <a:r>
              <a:rPr lang="en-US" sz="1400" dirty="0"/>
              <a:t> the performances of both previous models because can </a:t>
            </a:r>
            <a:r>
              <a:rPr lang="en-US" sz="1400" i="1" dirty="0"/>
              <a:t>capture</a:t>
            </a:r>
            <a:r>
              <a:rPr lang="en-US" sz="1400" dirty="0"/>
              <a:t> more </a:t>
            </a:r>
            <a:r>
              <a:rPr lang="en-US" sz="1400" i="1" dirty="0"/>
              <a:t>deeper</a:t>
            </a:r>
            <a:r>
              <a:rPr lang="en-US" sz="1400" dirty="0"/>
              <a:t> </a:t>
            </a:r>
            <a:r>
              <a:rPr lang="en-US" sz="1400" b="1" dirty="0"/>
              <a:t>relationships</a:t>
            </a:r>
            <a:r>
              <a:rPr lang="en-US" sz="1400" dirty="0"/>
              <a:t> between features</a:t>
            </a:r>
          </a:p>
          <a:p>
            <a:r>
              <a:rPr lang="en-US" sz="1400" b="1" dirty="0"/>
              <a:t>SVM</a:t>
            </a:r>
            <a:r>
              <a:rPr lang="en-US" sz="1400" dirty="0"/>
              <a:t> classifier, </a:t>
            </a:r>
            <a:r>
              <a:rPr lang="en-US" sz="1400" b="1" dirty="0"/>
              <a:t>despite</a:t>
            </a:r>
            <a:r>
              <a:rPr lang="en-US" sz="1400" dirty="0"/>
              <a:t> its </a:t>
            </a:r>
            <a:r>
              <a:rPr lang="en-US" sz="1400" b="1" dirty="0"/>
              <a:t>complexity</a:t>
            </a:r>
            <a:r>
              <a:rPr lang="en-US" sz="1400" dirty="0"/>
              <a:t> and lower explainability, </a:t>
            </a:r>
            <a:r>
              <a:rPr lang="en-US" sz="1400" b="1" dirty="0"/>
              <a:t>reaches</a:t>
            </a:r>
            <a:r>
              <a:rPr lang="en-US" sz="1400" dirty="0"/>
              <a:t> the </a:t>
            </a:r>
            <a:r>
              <a:rPr lang="en-US" sz="1400" b="1" dirty="0"/>
              <a:t>highest</a:t>
            </a:r>
            <a:r>
              <a:rPr lang="en-US" sz="1400" dirty="0"/>
              <a:t> </a:t>
            </a:r>
            <a:r>
              <a:rPr lang="en-US" sz="1400" i="1" dirty="0"/>
              <a:t>performances</a:t>
            </a:r>
            <a:r>
              <a:rPr lang="en-US" sz="1400" dirty="0"/>
              <a:t>, even in terms of dangerousness of misclassification errors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7CC9-A502-4A49-FA21-20EFD5C9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A494FF-5AEF-98CA-63A3-E8058704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D178B1-4A2E-0A23-563F-CAFF47F0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Problem statement: recap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FC53A-3089-429E-39DF-84C64EBF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recap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0" y="2524335"/>
            <a:ext cx="3126621" cy="27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6CFC44F8-BBD5-60C5-91DF-D554476656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41568" r="14972" b="37955"/>
          <a:stretch/>
        </p:blipFill>
        <p:spPr>
          <a:xfrm>
            <a:off x="3735832" y="1693579"/>
            <a:ext cx="1088390" cy="1435657"/>
          </a:xfrm>
          <a:prstGeom prst="rect">
            <a:avLst/>
          </a:prstGeom>
        </p:spPr>
      </p:pic>
      <p:pic>
        <p:nvPicPr>
          <p:cNvPr id="9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429770E-EBD3-67B0-4CA2-8E8EE03B3F9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66704" r="24870" b="5941"/>
          <a:stretch/>
        </p:blipFill>
        <p:spPr>
          <a:xfrm>
            <a:off x="3735832" y="4866083"/>
            <a:ext cx="1088390" cy="1435657"/>
          </a:xfrm>
          <a:prstGeom prst="rect">
            <a:avLst/>
          </a:prstGeom>
        </p:spPr>
      </p:pic>
      <p:pic>
        <p:nvPicPr>
          <p:cNvPr id="10" name="Picture 1" descr="Immagine che contiene schermata, Animazione, cartone animato, Modellazione 3D&#10;&#10;Descrizione generata automaticamente">
            <a:extLst>
              <a:ext uri="{FF2B5EF4-FFF2-40B4-BE49-F238E27FC236}">
                <a16:creationId xmlns:a16="http://schemas.microsoft.com/office/drawing/2014/main" id="{FA6DA5FF-EADB-5FFE-E1E5-BF231D01A1E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5" r="29332" b="59081"/>
          <a:stretch/>
        </p:blipFill>
        <p:spPr>
          <a:xfrm>
            <a:off x="3735832" y="3279831"/>
            <a:ext cx="1088390" cy="1435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endCxn id="8" idx="1"/>
          </p:cNvCxnSpPr>
          <p:nvPr/>
        </p:nvCxnSpPr>
        <p:spPr>
          <a:xfrm flipV="1">
            <a:off x="1925574" y="2411408"/>
            <a:ext cx="1810258" cy="1429072"/>
          </a:xfrm>
          <a:prstGeom prst="bentConnector3">
            <a:avLst>
              <a:gd name="adj1" fmla="val 24239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98726" y="3997659"/>
            <a:ext cx="1737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42694" y="4274691"/>
            <a:ext cx="1993138" cy="13092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4952240" y="221852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4952240" y="3844752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4952240" y="5431004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43" idx="0"/>
          </p:cNvCxnSpPr>
          <p:nvPr/>
        </p:nvCxnSpPr>
        <p:spPr>
          <a:xfrm>
            <a:off x="6172200" y="2371428"/>
            <a:ext cx="1796796" cy="860020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1" idx="3"/>
            <a:endCxn id="43" idx="1"/>
          </p:cNvCxnSpPr>
          <p:nvPr/>
        </p:nvCxnSpPr>
        <p:spPr>
          <a:xfrm>
            <a:off x="6172200" y="3997659"/>
            <a:ext cx="1031047" cy="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2" idx="3"/>
            <a:endCxn id="43" idx="2"/>
          </p:cNvCxnSpPr>
          <p:nvPr/>
        </p:nvCxnSpPr>
        <p:spPr>
          <a:xfrm flipV="1">
            <a:off x="6172200" y="4763869"/>
            <a:ext cx="1796796" cy="820042"/>
          </a:xfrm>
          <a:prstGeom prst="bentConnector2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59676ECA-08B9-09E8-53F5-6B0D4E7B9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47" y="3231448"/>
            <a:ext cx="1531497" cy="153242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9294D4C1-7991-E751-2727-E6FC3BD034E3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8734744" y="3993019"/>
            <a:ext cx="706812" cy="4640"/>
          </a:xfrm>
          <a:prstGeom prst="line">
            <a:avLst/>
          </a:prstGeom>
          <a:ln w="3810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19B369A-A3E1-3021-E738-213C9AA293FB}"/>
              </a:ext>
            </a:extLst>
          </p:cNvPr>
          <p:cNvSpPr/>
          <p:nvPr/>
        </p:nvSpPr>
        <p:spPr>
          <a:xfrm>
            <a:off x="9441556" y="3711347"/>
            <a:ext cx="1320932" cy="5633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PREDICTION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441556" y="4615314"/>
            <a:ext cx="2276783" cy="1532421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Cleaning</a:t>
            </a:r>
            <a:r>
              <a:rPr lang="en-GB" sz="1200" noProof="0" dirty="0">
                <a:solidFill>
                  <a:schemeClr val="tx1"/>
                </a:solidFill>
              </a:rPr>
              <a:t> from </a:t>
            </a:r>
            <a:r>
              <a:rPr lang="en-GB" sz="1200" b="1" noProof="0" dirty="0">
                <a:solidFill>
                  <a:schemeClr val="tx1"/>
                </a:solidFill>
              </a:rPr>
              <a:t>unclear</a:t>
            </a:r>
            <a:r>
              <a:rPr lang="en-GB" sz="1200" noProof="0" dirty="0">
                <a:solidFill>
                  <a:schemeClr val="tx1"/>
                </a:solidFill>
              </a:rPr>
              <a:t> traces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</a:rPr>
              <a:t>Doubled</a:t>
            </a:r>
            <a:r>
              <a:rPr lang="en-GB" sz="1200" dirty="0">
                <a:solidFill>
                  <a:schemeClr val="tx1"/>
                </a:solidFill>
              </a:rPr>
              <a:t> subject and signals </a:t>
            </a:r>
            <a:r>
              <a:rPr lang="en-GB" sz="1200" b="1" dirty="0">
                <a:solidFill>
                  <a:schemeClr val="tx1"/>
                </a:solidFill>
              </a:rPr>
              <a:t>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Traces </a:t>
            </a:r>
            <a:r>
              <a:rPr lang="en-GB" sz="1200" b="1" dirty="0">
                <a:solidFill>
                  <a:schemeClr val="tx1"/>
                </a:solidFill>
              </a:rPr>
              <a:t>alignment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E587-F624-18D0-6624-4DAD030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5DAB6-10DB-99EF-90A0-8196125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10F07-2624-F271-DFAB-E668925B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Problem statement: recap</a:t>
            </a:r>
          </a:p>
          <a:p>
            <a:r>
              <a:rPr lang="en-US" sz="2000" dirty="0"/>
              <a:t>Feature extraction </a:t>
            </a:r>
          </a:p>
          <a:p>
            <a:pPr lvl="1"/>
            <a:r>
              <a:rPr lang="en-US" sz="1600" dirty="0"/>
              <a:t>Envelope features</a:t>
            </a:r>
          </a:p>
          <a:p>
            <a:pPr lvl="1"/>
            <a:r>
              <a:rPr lang="en-US" sz="1600" dirty="0"/>
              <a:t>Template matching features</a:t>
            </a:r>
          </a:p>
          <a:p>
            <a:pPr lvl="1"/>
            <a:r>
              <a:rPr lang="en-US" sz="16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Knowledge based approach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Machine learning approach: tree - MLR - SVM</a:t>
            </a:r>
          </a:p>
          <a:p>
            <a:pPr lvl="1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541900-710B-1757-94E2-27EFC918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extraction pipeline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Immagine 2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DAB19777-4A53-7FD5-0AB4-E85E3F2A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64659" r="8580" b="5439"/>
          <a:stretch/>
        </p:blipFill>
        <p:spPr>
          <a:xfrm>
            <a:off x="3682389" y="1490351"/>
            <a:ext cx="4183258" cy="113063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351924" y="2866695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C634A882-C85F-B18B-BC70-0BCD07D1D6AA}"/>
              </a:ext>
            </a:extLst>
          </p:cNvPr>
          <p:cNvSpPr/>
          <p:nvPr/>
        </p:nvSpPr>
        <p:spPr>
          <a:xfrm>
            <a:off x="5818124" y="2659305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1048513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923529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743681" y="3722752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3005DD9-499B-4DD1-96E1-FE4B738CD10E}"/>
              </a:ext>
            </a:extLst>
          </p:cNvPr>
          <p:cNvGrpSpPr/>
          <p:nvPr/>
        </p:nvGrpSpPr>
        <p:grpSpPr>
          <a:xfrm>
            <a:off x="688849" y="4728451"/>
            <a:ext cx="2651759" cy="1497700"/>
            <a:chOff x="269748" y="2684772"/>
            <a:chExt cx="6121400" cy="3821222"/>
          </a:xfrm>
        </p:grpSpPr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BF566BC2-D1A7-EC04-AF69-798860A4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05D1B71-2174-3943-4B8E-CBB783D4376F}"/>
                </a:ext>
              </a:extLst>
            </p:cNvPr>
            <p:cNvSpPr/>
            <p:nvPr/>
          </p:nvSpPr>
          <p:spPr>
            <a:xfrm>
              <a:off x="2062468" y="2768009"/>
              <a:ext cx="2731381" cy="283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EFA38F9-21F4-D1A6-70A5-6C7EC91C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3" y="2684772"/>
              <a:ext cx="5742148" cy="283120"/>
            </a:xfrm>
            <a:prstGeom prst="rect">
              <a:avLst/>
            </a:prstGeom>
          </p:spPr>
        </p:pic>
      </p:grp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1214652" y="4151690"/>
            <a:ext cx="1546836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5000232" y="4151690"/>
            <a:ext cx="1779023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1AA7ADA-564E-57B6-B701-FF9A41F042AA}"/>
              </a:ext>
            </a:extLst>
          </p:cNvPr>
          <p:cNvSpPr/>
          <p:nvPr/>
        </p:nvSpPr>
        <p:spPr>
          <a:xfrm>
            <a:off x="8797537" y="4151690"/>
            <a:ext cx="1832879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  <a:endParaRPr lang="en-GB" sz="1100" noProof="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3EC2A3-F7F0-FB85-FCFD-42EC789E1CA7}"/>
              </a:ext>
            </a:extLst>
          </p:cNvPr>
          <p:cNvGrpSpPr/>
          <p:nvPr/>
        </p:nvGrpSpPr>
        <p:grpSpPr>
          <a:xfrm>
            <a:off x="4465359" y="4727447"/>
            <a:ext cx="2848771" cy="1609344"/>
            <a:chOff x="5989320" y="1866100"/>
            <a:chExt cx="5935980" cy="3475246"/>
          </a:xfrm>
        </p:grpSpPr>
        <p:pic>
          <p:nvPicPr>
            <p:cNvPr id="25" name="Immagine 24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BC1A79B6-CA38-FAA9-EAC9-0E528C8D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1CF91C9-E347-CBC7-84AD-B2B433173C0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6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/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E920E941-30C9-50A6-C6F5-5DD5C780E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0" y="3660942"/>
                  <a:ext cx="1115061" cy="4196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Immagine 2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337676B5-3205-F991-E3BC-7F7E1A9F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8423833" y="4727447"/>
            <a:ext cx="2676983" cy="1567966"/>
          </a:xfrm>
          <a:prstGeom prst="rect">
            <a:avLst/>
          </a:prstGeom>
        </p:spPr>
      </p:pic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3800283" y="1633289"/>
            <a:ext cx="303910" cy="3875017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647866" y="1660721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889745" y="3418842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050" b="1" dirty="0"/>
                  <a:t>The aim of the analysis is finding where a signal has active areas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05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0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05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05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050" b="0" dirty="0"/>
              </a:p>
              <a:p>
                <a:pPr marL="0" indent="0">
                  <a:buNone/>
                </a:pPr>
                <a:r>
                  <a:rPr lang="en-US" sz="105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050" dirty="0"/>
                  <a:t>The </a:t>
                </a:r>
                <a:r>
                  <a:rPr lang="en-US" sz="1050" b="1" dirty="0"/>
                  <a:t>proposed</a:t>
                </a:r>
                <a:r>
                  <a:rPr lang="en-US" sz="1050" dirty="0"/>
                  <a:t> </a:t>
                </a:r>
                <a:r>
                  <a:rPr lang="en-US" sz="1050" b="1" dirty="0"/>
                  <a:t>analysis</a:t>
                </a:r>
                <a:r>
                  <a:rPr lang="en-US" sz="1050" dirty="0"/>
                  <a:t> pipeline is made </a:t>
                </a:r>
                <a:r>
                  <a:rPr lang="en-US" sz="1050" b="1" dirty="0"/>
                  <a:t>of 3 main steps 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0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0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05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050" b="1" dirty="0"/>
                  <a:t>Envelope derivative computing</a:t>
                </a:r>
                <a:r>
                  <a:rPr lang="en-US" sz="105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0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0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05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050" dirty="0"/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Derivative thresholding</a:t>
                </a:r>
                <a:r>
                  <a:rPr lang="en-GB" sz="105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050" b="1" dirty="0"/>
                  <a:t>Time thresholds of active areas definition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US" sz="1000" dirty="0"/>
                  <a:t>Starting from active areas definition the following features have been computed: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Number</a:t>
                </a:r>
                <a:r>
                  <a:rPr lang="en-US" sz="1000" dirty="0"/>
                  <a:t>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Signal and envelope </a:t>
                </a:r>
                <a:r>
                  <a:rPr lang="en-US" sz="1000" i="1" u="sng" dirty="0"/>
                  <a:t>peaks</a:t>
                </a:r>
                <a:r>
                  <a:rPr lang="en-US" sz="1000" dirty="0"/>
                  <a:t> absolute values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magnitude</a:t>
                </a:r>
                <a:r>
                  <a:rPr lang="en-US" sz="1000" dirty="0"/>
                  <a:t>: Dominant, Subdominant, Minor 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000" i="1" dirty="0"/>
                  <a:t>In order of occurrence</a:t>
                </a:r>
                <a:r>
                  <a:rPr lang="en-US" sz="1000" dirty="0"/>
                  <a:t>: First, Second, Third peak value and time </a:t>
                </a:r>
                <a:r>
                  <a:rPr lang="en-US" sz="800" dirty="0"/>
                  <a:t>(3 features from </a:t>
                </a:r>
                <a:r>
                  <a:rPr lang="en-US" sz="800" dirty="0" err="1"/>
                  <a:t>Rov</a:t>
                </a:r>
                <a:r>
                  <a:rPr lang="en-US" sz="800" dirty="0"/>
                  <a:t> signal + 3 features from envelope signal)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i="1" u="sng" dirty="0"/>
                  <a:t>Duration</a:t>
                </a:r>
                <a:r>
                  <a:rPr lang="en-US" sz="1000" dirty="0"/>
                  <a:t>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Silent phase within signal duration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Ratios between couple of features</a:t>
                </a:r>
              </a:p>
              <a:p>
                <a:pPr marL="742950" lvl="1" indent="-285750"/>
                <a:r>
                  <a:rPr lang="en-US" sz="1000" dirty="0"/>
                  <a:t>Atrio to ventricular ratio, subdominant to dominant ratio…</a:t>
                </a:r>
              </a:p>
              <a:p>
                <a:pPr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45" y="1380744"/>
                <a:ext cx="4957875" cy="4747457"/>
              </a:xfrm>
              <a:blipFill>
                <a:blip r:embed="rId3"/>
                <a:stretch>
                  <a:fillRect t="-257" b="-50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495544" y="171976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0B2964B-D0F9-C2C1-7093-CACC778C98C9}"/>
              </a:ext>
            </a:extLst>
          </p:cNvPr>
          <p:cNvGrpSpPr/>
          <p:nvPr/>
        </p:nvGrpSpPr>
        <p:grpSpPr>
          <a:xfrm>
            <a:off x="5495544" y="2028427"/>
            <a:ext cx="6389954" cy="3774325"/>
            <a:chOff x="269748" y="2697378"/>
            <a:chExt cx="6121400" cy="3808616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CAFE8141-4F9A-60BD-646F-47FF4811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1E2EFE2-369B-E7DD-9D2A-B41784C8771D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5845A31-AE99-7EB5-4DC6-4A8320F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B365DABB-2A5D-B467-C45D-D6D1E7423552}"/>
              </a:ext>
            </a:extLst>
          </p:cNvPr>
          <p:cNvSpPr/>
          <p:nvPr/>
        </p:nvSpPr>
        <p:spPr>
          <a:xfrm>
            <a:off x="7901940" y="3682916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A1F2F77-7FF2-ACD7-CEFF-525F10BC335E}"/>
              </a:ext>
            </a:extLst>
          </p:cNvPr>
          <p:cNvSpPr/>
          <p:nvPr/>
        </p:nvSpPr>
        <p:spPr>
          <a:xfrm>
            <a:off x="8354801" y="428816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91C412-B19F-6625-9EB3-8C21D75AA841}"/>
              </a:ext>
            </a:extLst>
          </p:cNvPr>
          <p:cNvSpPr/>
          <p:nvPr/>
        </p:nvSpPr>
        <p:spPr>
          <a:xfrm>
            <a:off x="8893080" y="3067155"/>
            <a:ext cx="108445" cy="1114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9D89E5C-BB87-9A10-CABD-73A2E23F099E}"/>
              </a:ext>
            </a:extLst>
          </p:cNvPr>
          <p:cNvCxnSpPr/>
          <p:nvPr/>
        </p:nvCxnSpPr>
        <p:spPr>
          <a:xfrm>
            <a:off x="7546848" y="2895600"/>
            <a:ext cx="16642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67720C0-4351-68E5-54B5-6065DF178E02}"/>
              </a:ext>
            </a:extLst>
          </p:cNvPr>
          <p:cNvSpPr txBox="1"/>
          <p:nvPr/>
        </p:nvSpPr>
        <p:spPr>
          <a:xfrm>
            <a:off x="7763256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600D10D-5846-2D5B-C664-C3187BC70A5B}"/>
              </a:ext>
            </a:extLst>
          </p:cNvPr>
          <p:cNvSpPr txBox="1"/>
          <p:nvPr/>
        </p:nvSpPr>
        <p:spPr>
          <a:xfrm>
            <a:off x="8275416" y="2601593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945755-E610-FCC2-5C86-3205B7151D51}"/>
              </a:ext>
            </a:extLst>
          </p:cNvPr>
          <p:cNvSpPr txBox="1"/>
          <p:nvPr/>
        </p:nvSpPr>
        <p:spPr>
          <a:xfrm>
            <a:off x="8808618" y="2599934"/>
            <a:ext cx="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feature extraction: 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100" dirty="0">
                    <a:solidFill>
                      <a:srgbClr val="002060"/>
                    </a:solidFill>
                  </a:rPr>
                  <a:t>TM2: single period of length T=0.05 seconds of a complex-shaped wave.</a:t>
                </a:r>
                <a:endParaRPr lang="en-GB" sz="1050" dirty="0"/>
              </a:p>
              <a:p>
                <a:pPr marL="0" indent="0">
                  <a:buNone/>
                </a:pP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was computed: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were normalised.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Then for each template the following features were defined directly onto the cross-correlation signal:</a:t>
                </a:r>
              </a:p>
              <a:p>
                <a:r>
                  <a:rPr lang="en-GB" sz="1100" dirty="0"/>
                  <a:t>Maximum value</a:t>
                </a:r>
              </a:p>
              <a:p>
                <a:r>
                  <a:rPr lang="en-GB" sz="1100" dirty="0"/>
                  <a:t>Maximum time position</a:t>
                </a:r>
              </a:p>
              <a:p>
                <a:r>
                  <a:rPr lang="en-GB" sz="1100" dirty="0"/>
                  <a:t>Energy of the signal</a:t>
                </a:r>
                <a:endParaRPr lang="en-GB" sz="105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84" y="1566350"/>
            <a:ext cx="4073486" cy="30551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514" y="1566350"/>
            <a:ext cx="4073485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016876" y="176810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6966</TotalTime>
  <Words>1423</Words>
  <Application>Microsoft Office PowerPoint</Application>
  <PresentationFormat>Widescreen</PresentationFormat>
  <Paragraphs>280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Problem statement: recap </vt:lpstr>
      <vt:lpstr>Outline </vt:lpstr>
      <vt:lpstr>Feature extraction pipeline overview</vt:lpstr>
      <vt:lpstr>Envelope features definition</vt:lpstr>
      <vt:lpstr>Envelope feature extraction: examples of features</vt:lpstr>
      <vt:lpstr>Template matching definition </vt:lpstr>
      <vt:lpstr>TM feature extraction: examples of features</vt:lpstr>
      <vt:lpstr>STFT definition</vt:lpstr>
      <vt:lpstr>STFT feature extraction: examples of features</vt:lpstr>
      <vt:lpstr>Feature correlation analysis</vt:lpstr>
      <vt:lpstr>Outline </vt:lpstr>
      <vt:lpstr>Knowledge based classifier </vt:lpstr>
      <vt:lpstr>Knowledge based classifier performance</vt:lpstr>
      <vt:lpstr>Machine learning approaches</vt:lpstr>
      <vt:lpstr>Tree classifier – optimal subset of features</vt:lpstr>
      <vt:lpstr>MLR classifier – optimal subset of features</vt:lpstr>
      <vt:lpstr>SVM classifier – optimal subset of features</vt:lpstr>
      <vt:lpstr>Model comparison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189</cp:revision>
  <dcterms:created xsi:type="dcterms:W3CDTF">2024-05-22T12:11:36Z</dcterms:created>
  <dcterms:modified xsi:type="dcterms:W3CDTF">2025-01-21T14:35:24Z</dcterms:modified>
</cp:coreProperties>
</file>